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30"/>
  </p:handoutMasterIdLst>
  <p:sldIdLst>
    <p:sldId id="283" r:id="rId2"/>
    <p:sldId id="282" r:id="rId3"/>
    <p:sldId id="286" r:id="rId4"/>
    <p:sldId id="284" r:id="rId5"/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85" r:id="rId19"/>
    <p:sldId id="281" r:id="rId20"/>
    <p:sldId id="270" r:id="rId21"/>
    <p:sldId id="271" r:id="rId22"/>
    <p:sldId id="272" r:id="rId23"/>
    <p:sldId id="273" r:id="rId24"/>
    <p:sldId id="274" r:id="rId25"/>
    <p:sldId id="276" r:id="rId26"/>
    <p:sldId id="277" r:id="rId27"/>
    <p:sldId id="279" r:id="rId28"/>
    <p:sldId id="280" r:id="rId29"/>
  </p:sldIdLst>
  <p:sldSz cx="12192000" cy="6858000"/>
  <p:notesSz cx="6797675" cy="992663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60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8C7C1E-44F0-4C99-B5B0-D3308D76F0EC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6108CC-553D-42CD-B574-CFEE8C15C03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89573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131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0987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4214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924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22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4284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5300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1571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143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414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155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578B7D-262B-41EB-8251-5E58F519E7C8}" type="datetimeFigureOut">
              <a:rPr lang="zh-CN" altLang="en-US" smtClean="0"/>
              <a:pPr/>
              <a:t>2023/2/20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27F85-708C-41EF-8EFE-7D7B21AE002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9681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read.douban.com/reader/ebook/128512074/toc/5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z="8000" dirty="0"/>
              <a:t>资本运营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     </a:t>
            </a:r>
            <a:endParaRPr lang="zh-CN" altLang="en-US" dirty="0"/>
          </a:p>
        </p:txBody>
      </p:sp>
      <p:sp>
        <p:nvSpPr>
          <p:cNvPr id="4" name="副标题 2"/>
          <p:cNvSpPr txBox="1">
            <a:spLocks/>
          </p:cNvSpPr>
          <p:nvPr/>
        </p:nvSpPr>
        <p:spPr>
          <a:xfrm>
            <a:off x="7103901" y="5857875"/>
            <a:ext cx="4864165" cy="1000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隶书" pitchFamily="2" charset="-122"/>
                <a:ea typeface="华文隶书" pitchFamily="2" charset="-122"/>
              </a:rPr>
              <a:t>吴蕾</a:t>
            </a:r>
            <a:r>
              <a:rPr lang="en-US" altLang="zh-CN" sz="3200" baseline="0" dirty="0">
                <a:latin typeface="华文隶书" pitchFamily="2" charset="-122"/>
                <a:ea typeface="华文隶书" pitchFamily="2" charset="-122"/>
              </a:rPr>
              <a:t>,</a:t>
            </a:r>
            <a:r>
              <a:rPr lang="en-US" altLang="zh-CN" sz="3200" dirty="0">
                <a:latin typeface="华文隶书" pitchFamily="2" charset="-122"/>
                <a:ea typeface="华文隶书" pitchFamily="2" charset="-122"/>
              </a:rPr>
              <a:t> 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隶书" pitchFamily="2" charset="-122"/>
                <a:ea typeface="华文隶书" pitchFamily="2" charset="-122"/>
              </a:rPr>
              <a:t>PhD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隶书" pitchFamily="2" charset="-122"/>
                <a:ea typeface="华文隶书" pitchFamily="2" charset="-122"/>
              </a:rPr>
              <a:t>L.Wu@buaa.edu.cn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隶书" pitchFamily="2" charset="-122"/>
              <a:ea typeface="华文隶书" pitchFamily="2" charset="-122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4572000"/>
            <a:ext cx="7091265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02693" y="413062"/>
            <a:ext cx="8342827" cy="601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993942"/>
      </p:ext>
    </p:extLst>
  </p:cSld>
  <p:clrMapOvr>
    <a:masterClrMapping/>
  </p:clrMapOvr>
  <p:transition advTm="38478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65944" y="643945"/>
            <a:ext cx="7828061" cy="5635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451944"/>
      </p:ext>
    </p:extLst>
  </p:cSld>
  <p:clrMapOvr>
    <a:masterClrMapping/>
  </p:clrMapOvr>
  <p:transition advTm="40148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73499" y="379322"/>
            <a:ext cx="7868991" cy="5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95335"/>
      </p:ext>
    </p:extLst>
  </p:cSld>
  <p:clrMapOvr>
    <a:masterClrMapping/>
  </p:clrMapOvr>
  <p:transition advTm="169328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08440" y="376114"/>
            <a:ext cx="8190945" cy="557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200249"/>
      </p:ext>
    </p:extLst>
  </p:cSld>
  <p:clrMapOvr>
    <a:masterClrMapping/>
  </p:clrMapOvr>
  <p:transition advTm="13783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5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40461" y="554711"/>
            <a:ext cx="8524875" cy="1409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FEF9A29-ADD5-452D-A2FA-3E6366EA0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461" y="1864903"/>
            <a:ext cx="10467975" cy="45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919012"/>
      </p:ext>
    </p:extLst>
  </p:cSld>
  <p:clrMapOvr>
    <a:masterClrMapping/>
  </p:clrMapOvr>
  <p:transition advTm="6150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40461" y="568779"/>
            <a:ext cx="8524875" cy="1409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61855" y="1956512"/>
            <a:ext cx="9400398" cy="4164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096958797"/>
      </p:ext>
    </p:extLst>
  </p:cSld>
  <p:clrMapOvr>
    <a:masterClrMapping/>
  </p:clrMapOvr>
  <p:transition advTm="22637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7658" y="793200"/>
            <a:ext cx="9982200" cy="547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矩形 3"/>
          <p:cNvSpPr/>
          <p:nvPr/>
        </p:nvSpPr>
        <p:spPr>
          <a:xfrm>
            <a:off x="228897" y="258538"/>
            <a:ext cx="38908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/>
              <a:t>全球最具价值品牌</a:t>
            </a:r>
          </a:p>
        </p:txBody>
      </p:sp>
    </p:spTree>
    <p:extLst>
      <p:ext uri="{BB962C8B-B14F-4D97-AF65-F5344CB8AC3E}">
        <p14:creationId xmlns:p14="http://schemas.microsoft.com/office/powerpoint/2010/main" val="3771247629"/>
      </p:ext>
    </p:extLst>
  </p:cSld>
  <p:clrMapOvr>
    <a:masterClrMapping/>
  </p:clrMapOvr>
  <p:transition advTm="86438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06733" y="285928"/>
            <a:ext cx="7917077" cy="614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330710"/>
      </p:ext>
    </p:extLst>
  </p:cSld>
  <p:clrMapOvr>
    <a:masterClrMapping/>
  </p:clrMapOvr>
  <p:transition advTm="93868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48C0F5-F7EF-4CF6-83FA-9DB881753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独角兽排名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DC1DAAD-A17A-4A37-8AE3-A244FBDF42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835"/>
          <a:stretch/>
        </p:blipFill>
        <p:spPr>
          <a:xfrm>
            <a:off x="2570839" y="2438927"/>
            <a:ext cx="7807400" cy="4053948"/>
          </a:xfr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D2BCE27-6626-4470-B872-7868BBB0C142}"/>
              </a:ext>
            </a:extLst>
          </p:cNvPr>
          <p:cNvSpPr txBox="1"/>
          <p:nvPr/>
        </p:nvSpPr>
        <p:spPr>
          <a:xfrm>
            <a:off x="1887791" y="1602198"/>
            <a:ext cx="91734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</a:rPr>
              <a:t>独角兽公司，一般指成立不超过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</a:rPr>
              <a:t>10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</a:rPr>
              <a:t>年，估值要超过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</a:rPr>
              <a:t>10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</a:rPr>
              <a:t>亿美元，少部分估值超过</a:t>
            </a:r>
            <a:r>
              <a:rPr lang="en-US" altLang="zh-CN" dirty="0">
                <a:solidFill>
                  <a:srgbClr val="333333"/>
                </a:solidFill>
                <a:latin typeface="Arial" panose="020B0604020202020204" pitchFamily="34" charset="0"/>
              </a:rPr>
              <a:t>100</a:t>
            </a:r>
            <a:r>
              <a:rPr lang="zh-CN" altLang="en-US" dirty="0">
                <a:solidFill>
                  <a:srgbClr val="333333"/>
                </a:solidFill>
                <a:latin typeface="Arial" panose="020B0604020202020204" pitchFamily="34" charset="0"/>
              </a:rPr>
              <a:t>亿美元的企业。其不仅是优质和市场潜力无限的绩优股，而且商业模式很难被复制。</a:t>
            </a:r>
          </a:p>
        </p:txBody>
      </p:sp>
    </p:spTree>
    <p:extLst>
      <p:ext uri="{BB962C8B-B14F-4D97-AF65-F5344CB8AC3E}">
        <p14:creationId xmlns:p14="http://schemas.microsoft.com/office/powerpoint/2010/main" val="4228723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99081" y="410158"/>
            <a:ext cx="8524875" cy="1409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639" y="1373286"/>
            <a:ext cx="8510266" cy="5069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092889" y="457200"/>
            <a:ext cx="4957665" cy="5831632"/>
          </a:xfrm>
        </p:spPr>
        <p:txBody>
          <a:bodyPr>
            <a:normAutofit fontScale="90000"/>
          </a:bodyPr>
          <a:lstStyle/>
          <a:p>
            <a:pPr algn="l">
              <a:lnSpc>
                <a:spcPct val="150000"/>
              </a:lnSpc>
            </a:pPr>
            <a:r>
              <a:rPr lang="zh-CN" altLang="en-US" sz="2300" dirty="0"/>
              <a:t>第一章　资本与资本市场</a:t>
            </a:r>
            <a:br>
              <a:rPr lang="en-US" altLang="zh-CN" sz="2300" dirty="0"/>
            </a:br>
            <a:r>
              <a:rPr lang="zh-CN" altLang="en-US" sz="2300" dirty="0"/>
              <a:t>第二章　企业与资本运营</a:t>
            </a:r>
            <a:br>
              <a:rPr lang="en-US" altLang="zh-CN" sz="2300" dirty="0">
                <a:hlinkClick r:id="rId2"/>
              </a:rPr>
            </a:br>
            <a:r>
              <a:rPr lang="zh-CN" altLang="en-US" sz="2300" dirty="0"/>
              <a:t>第三章　企业改制与重组</a:t>
            </a:r>
            <a:br>
              <a:rPr lang="zh-CN" altLang="en-US" sz="2300" dirty="0">
                <a:hlinkClick r:id="rId2"/>
              </a:rPr>
            </a:br>
            <a:r>
              <a:rPr lang="zh-CN" altLang="en-US" sz="2300" dirty="0"/>
              <a:t>第四章　股票的发行与上市</a:t>
            </a:r>
            <a:br>
              <a:rPr lang="zh-CN" altLang="en-US" sz="2300" dirty="0">
                <a:hlinkClick r:id="rId2"/>
              </a:rPr>
            </a:br>
            <a:r>
              <a:rPr lang="zh-CN" altLang="en-US" sz="2300" dirty="0"/>
              <a:t>第五章　企业并购</a:t>
            </a:r>
            <a:br>
              <a:rPr lang="zh-CN" altLang="en-US" sz="2300" dirty="0">
                <a:hlinkClick r:id="rId2"/>
              </a:rPr>
            </a:br>
            <a:r>
              <a:rPr lang="zh-CN" altLang="en-US" sz="2300" dirty="0"/>
              <a:t>第六章　剥离与分立</a:t>
            </a:r>
            <a:br>
              <a:rPr lang="zh-CN" altLang="en-US" sz="2300" dirty="0">
                <a:hlinkClick r:id="rId2"/>
              </a:rPr>
            </a:br>
            <a:r>
              <a:rPr lang="zh-CN" altLang="en-US" sz="2300" dirty="0"/>
              <a:t>第七章　风险投资概述</a:t>
            </a:r>
            <a:br>
              <a:rPr lang="zh-CN" altLang="en-US" sz="2300" dirty="0">
                <a:hlinkClick r:id="rId2"/>
              </a:rPr>
            </a:br>
            <a:r>
              <a:rPr lang="zh-CN" altLang="en-US" sz="2300" dirty="0"/>
              <a:t>第八章　风险投资的运作</a:t>
            </a:r>
            <a:br>
              <a:rPr lang="zh-CN" altLang="en-US" sz="2300" dirty="0">
                <a:hlinkClick r:id="rId2"/>
              </a:rPr>
            </a:br>
            <a:r>
              <a:rPr lang="zh-CN" altLang="en-US" sz="2300" dirty="0"/>
              <a:t>第九章　公司治理概论</a:t>
            </a:r>
            <a:br>
              <a:rPr lang="zh-CN" altLang="en-US" sz="2300" dirty="0">
                <a:hlinkClick r:id="rId2"/>
              </a:rPr>
            </a:br>
            <a:r>
              <a:rPr lang="zh-CN" altLang="en-US" sz="2300" dirty="0"/>
              <a:t>第十章　内部治理结构</a:t>
            </a:r>
            <a:br>
              <a:rPr lang="zh-CN" altLang="en-US" sz="2300" dirty="0">
                <a:hlinkClick r:id="rId2"/>
              </a:rPr>
            </a:br>
            <a:r>
              <a:rPr lang="zh-CN" altLang="en-US" sz="2300" dirty="0"/>
              <a:t>第十一章　外部治理机制</a:t>
            </a:r>
            <a:br>
              <a:rPr lang="zh-CN" altLang="en-US" sz="2300" dirty="0">
                <a:hlinkClick r:id="rId2"/>
              </a:rPr>
            </a:br>
            <a:r>
              <a:rPr lang="zh-CN" altLang="en-US" sz="2300" dirty="0"/>
              <a:t>第十二章　经营者的激励与约束</a:t>
            </a:r>
            <a:endParaRPr lang="zh-CN" altLang="en-US" dirty="0"/>
          </a:p>
        </p:txBody>
      </p:sp>
      <p:pic>
        <p:nvPicPr>
          <p:cNvPr id="1027" name="Picture 3" descr="E:\我的坚果云\Z-Others\Z-其他\授课教材封面+版权页\资本运营封面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8670" y="188103"/>
            <a:ext cx="4883150" cy="64071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91114" y="1323840"/>
            <a:ext cx="8017282" cy="461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45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04232" y="1122004"/>
            <a:ext cx="7908394" cy="439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8108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86069" y="510878"/>
            <a:ext cx="8695885" cy="6347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344968051"/>
      </p:ext>
    </p:extLst>
  </p:cSld>
  <p:clrMapOvr>
    <a:masterClrMapping/>
  </p:clrMapOvr>
  <p:transition advTm="12065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18197" y="745496"/>
            <a:ext cx="8015706" cy="582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781850"/>
      </p:ext>
    </p:extLst>
  </p:cSld>
  <p:clrMapOvr>
    <a:masterClrMapping/>
  </p:clrMapOvr>
  <p:transition advTm="123868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56712" y="601820"/>
            <a:ext cx="7739877" cy="547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719339"/>
      </p:ext>
    </p:extLst>
  </p:cSld>
  <p:clrMapOvr>
    <a:masterClrMapping/>
  </p:clrMapOvr>
  <p:transition advTm="137848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15173" y="615046"/>
            <a:ext cx="8615091" cy="5857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791299"/>
      </p:ext>
    </p:extLst>
  </p:cSld>
  <p:clrMapOvr>
    <a:masterClrMapping/>
  </p:clrMapOvr>
  <p:transition advTm="10823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95544" y="383401"/>
            <a:ext cx="8126758" cy="629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038304"/>
      </p:ext>
    </p:extLst>
  </p:cSld>
  <p:clrMapOvr>
    <a:masterClrMapping/>
  </p:clrMapOvr>
  <p:transition advTm="131560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37435" y="504289"/>
            <a:ext cx="8214860" cy="611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157236"/>
      </p:ext>
    </p:extLst>
  </p:cSld>
  <p:clrMapOvr>
    <a:masterClrMapping/>
  </p:clrMapOvr>
  <p:transition advTm="131718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84415" y="416081"/>
            <a:ext cx="7608294" cy="588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392046"/>
      </p:ext>
    </p:extLst>
  </p:cSld>
  <p:clrMapOvr>
    <a:masterClrMapping/>
  </p:clrMapOvr>
  <p:transition advTm="188328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4E2C78-752F-4DF1-AEB5-113BBF33A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公司金融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08C7A83-ED54-4643-BF73-93ADC24C7EB0}"/>
              </a:ext>
            </a:extLst>
          </p:cNvPr>
          <p:cNvSpPr txBox="1"/>
          <p:nvPr/>
        </p:nvSpPr>
        <p:spPr>
          <a:xfrm>
            <a:off x="4748981" y="2546555"/>
            <a:ext cx="1956619" cy="599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2CB76C72-AAAD-459B-BDBC-6EF3C9184D26}"/>
              </a:ext>
            </a:extLst>
          </p:cNvPr>
          <p:cNvSpPr/>
          <p:nvPr/>
        </p:nvSpPr>
        <p:spPr>
          <a:xfrm>
            <a:off x="4748981" y="2399071"/>
            <a:ext cx="2536722" cy="9045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1800" kern="10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公司金融</a:t>
            </a:r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BA44928-4CDC-41B5-B46B-44BE11F51906}"/>
              </a:ext>
            </a:extLst>
          </p:cNvPr>
          <p:cNvSpPr/>
          <p:nvPr/>
        </p:nvSpPr>
        <p:spPr>
          <a:xfrm>
            <a:off x="1646905" y="4291780"/>
            <a:ext cx="2207341" cy="61451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融资</a:t>
            </a:r>
            <a:endParaRPr lang="en-US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（资本运营）</a:t>
            </a:r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38CA6233-B00D-430A-B7A3-28B373DDD7E6}"/>
              </a:ext>
            </a:extLst>
          </p:cNvPr>
          <p:cNvSpPr/>
          <p:nvPr/>
        </p:nvSpPr>
        <p:spPr>
          <a:xfrm>
            <a:off x="4992329" y="4291779"/>
            <a:ext cx="2207341" cy="61451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治理</a:t>
            </a:r>
            <a:endParaRPr lang="en-US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（公司治理）</a:t>
            </a:r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B5C57428-FDE2-4072-A661-9CC7CDA8885B}"/>
              </a:ext>
            </a:extLst>
          </p:cNvPr>
          <p:cNvSpPr/>
          <p:nvPr/>
        </p:nvSpPr>
        <p:spPr>
          <a:xfrm>
            <a:off x="8611830" y="4291779"/>
            <a:ext cx="2207341" cy="61451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投资</a:t>
            </a:r>
            <a:endParaRPr lang="en-US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（投资学）</a:t>
            </a:r>
            <a:endParaRPr lang="zh-CN" altLang="en-US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C6181A9D-F73C-4A30-A0E9-7B498E1C30CF}"/>
              </a:ext>
            </a:extLst>
          </p:cNvPr>
          <p:cNvCxnSpPr/>
          <p:nvPr/>
        </p:nvCxnSpPr>
        <p:spPr>
          <a:xfrm flipH="1">
            <a:off x="3264310" y="3429000"/>
            <a:ext cx="2143432" cy="5923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DB67AD4-C8ED-4372-BFFB-9405092FD845}"/>
              </a:ext>
            </a:extLst>
          </p:cNvPr>
          <p:cNvCxnSpPr/>
          <p:nvPr/>
        </p:nvCxnSpPr>
        <p:spPr>
          <a:xfrm>
            <a:off x="6017342" y="3429000"/>
            <a:ext cx="0" cy="7278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39999D4E-365B-498A-A092-68DF63DD3925}"/>
              </a:ext>
            </a:extLst>
          </p:cNvPr>
          <p:cNvCxnSpPr/>
          <p:nvPr/>
        </p:nvCxnSpPr>
        <p:spPr>
          <a:xfrm>
            <a:off x="6823587" y="3429000"/>
            <a:ext cx="2271252" cy="6907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247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9538" y="662473"/>
            <a:ext cx="5730551" cy="5803739"/>
          </a:xfrm>
        </p:spPr>
        <p:txBody>
          <a:bodyPr/>
          <a:lstStyle/>
          <a:p>
            <a:r>
              <a:rPr lang="zh-CN" altLang="en-US" dirty="0"/>
              <a:t>第一讲    资本运营</a:t>
            </a:r>
            <a:endParaRPr lang="en-US" altLang="zh-CN" dirty="0"/>
          </a:p>
          <a:p>
            <a:r>
              <a:rPr lang="zh-CN" altLang="en-US" dirty="0"/>
              <a:t>第二讲    私募股权融资</a:t>
            </a:r>
            <a:endParaRPr lang="en-US" altLang="zh-CN" dirty="0"/>
          </a:p>
          <a:p>
            <a:r>
              <a:rPr lang="zh-CN" altLang="en-US" dirty="0"/>
              <a:t>第三讲    并购重组</a:t>
            </a:r>
            <a:endParaRPr lang="en-US" altLang="zh-CN" dirty="0"/>
          </a:p>
          <a:p>
            <a:r>
              <a:rPr lang="zh-CN" altLang="en-US" dirty="0"/>
              <a:t>第四讲    投资银行业务</a:t>
            </a:r>
            <a:endParaRPr lang="en-US" altLang="zh-CN" dirty="0"/>
          </a:p>
          <a:p>
            <a:r>
              <a:rPr lang="zh-CN" altLang="en-US" dirty="0"/>
              <a:t>第五讲    上市融资</a:t>
            </a:r>
            <a:endParaRPr lang="en-US" altLang="zh-CN" dirty="0"/>
          </a:p>
          <a:p>
            <a:r>
              <a:rPr lang="zh-CN" altLang="en-US" dirty="0"/>
              <a:t>第六讲    </a:t>
            </a:r>
            <a:r>
              <a:rPr lang="en-US" altLang="zh-CN" dirty="0"/>
              <a:t>IPO</a:t>
            </a:r>
            <a:r>
              <a:rPr lang="zh-CN" altLang="en-US" dirty="0"/>
              <a:t>与路演</a:t>
            </a:r>
            <a:endParaRPr lang="en-US" altLang="zh-CN" dirty="0"/>
          </a:p>
          <a:p>
            <a:r>
              <a:rPr lang="zh-CN" altLang="en-US" dirty="0"/>
              <a:t>第七讲    股票市场</a:t>
            </a:r>
            <a:r>
              <a:rPr lang="en-US" altLang="zh-CN" dirty="0"/>
              <a:t>1</a:t>
            </a:r>
          </a:p>
          <a:p>
            <a:r>
              <a:rPr lang="zh-CN" altLang="en-US" dirty="0"/>
              <a:t>第八讲    股票市场</a:t>
            </a:r>
            <a:r>
              <a:rPr lang="en-US" altLang="zh-CN" dirty="0"/>
              <a:t>2</a:t>
            </a:r>
          </a:p>
          <a:p>
            <a:r>
              <a:rPr lang="zh-CN" altLang="en-US" dirty="0"/>
              <a:t>第九讲    债券市场</a:t>
            </a:r>
            <a:r>
              <a:rPr lang="en-US" altLang="zh-CN" dirty="0"/>
              <a:t>1</a:t>
            </a:r>
          </a:p>
          <a:p>
            <a:r>
              <a:rPr lang="zh-CN" altLang="en-US" dirty="0"/>
              <a:t>第十讲    债券市场</a:t>
            </a:r>
            <a:r>
              <a:rPr lang="en-US" altLang="zh-CN" dirty="0"/>
              <a:t>2</a:t>
            </a:r>
          </a:p>
          <a:p>
            <a:r>
              <a:rPr lang="zh-CN" altLang="en-US" dirty="0"/>
              <a:t>第十一讲 资本市场监管大突破</a:t>
            </a:r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6281056" y="684245"/>
            <a:ext cx="5730551" cy="5803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6111551" y="1315616"/>
            <a:ext cx="5719665" cy="45066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>
                <a:solidFill>
                  <a:srgbClr val="FFFF00"/>
                </a:solidFill>
              </a:rPr>
              <a:t>考核方式：</a:t>
            </a:r>
            <a:endParaRPr lang="en-US" altLang="zh-CN" sz="3200" b="1" dirty="0">
              <a:solidFill>
                <a:srgbClr val="FFFF00"/>
              </a:solidFill>
            </a:endParaRPr>
          </a:p>
          <a:p>
            <a:endParaRPr lang="en-US" altLang="zh-CN" sz="3200" b="1" dirty="0">
              <a:solidFill>
                <a:srgbClr val="FFFF00"/>
              </a:solidFill>
            </a:endParaRPr>
          </a:p>
          <a:p>
            <a:pPr lvl="1">
              <a:buFont typeface="Arial" pitchFamily="34" charset="0"/>
              <a:buChar char="•"/>
            </a:pPr>
            <a:r>
              <a:rPr lang="zh-CN" altLang="en-US" sz="3200" b="1" dirty="0">
                <a:solidFill>
                  <a:srgbClr val="FFFF00"/>
                </a:solidFill>
              </a:rPr>
              <a:t>出勤                            </a:t>
            </a:r>
            <a:r>
              <a:rPr lang="en-US" altLang="zh-CN" sz="3200" b="1" dirty="0">
                <a:solidFill>
                  <a:srgbClr val="FFFF00"/>
                </a:solidFill>
              </a:rPr>
              <a:t>10%</a:t>
            </a:r>
          </a:p>
          <a:p>
            <a:pPr lvl="1">
              <a:buFont typeface="Arial" pitchFamily="34" charset="0"/>
              <a:buChar char="•"/>
            </a:pPr>
            <a:r>
              <a:rPr lang="zh-CN" altLang="en-US" sz="3200" b="1" dirty="0">
                <a:solidFill>
                  <a:srgbClr val="FFFF00"/>
                </a:solidFill>
              </a:rPr>
              <a:t>三次课堂检测          </a:t>
            </a:r>
            <a:r>
              <a:rPr lang="en-US" altLang="zh-CN" sz="3200" b="1" dirty="0">
                <a:solidFill>
                  <a:srgbClr val="FFFF00"/>
                </a:solidFill>
              </a:rPr>
              <a:t>30%</a:t>
            </a:r>
          </a:p>
          <a:p>
            <a:pPr lvl="1">
              <a:buFont typeface="Arial" pitchFamily="34" charset="0"/>
              <a:buChar char="•"/>
            </a:pPr>
            <a:r>
              <a:rPr lang="zh-CN" altLang="en-US" sz="3200" b="1" dirty="0">
                <a:solidFill>
                  <a:srgbClr val="FFFF00"/>
                </a:solidFill>
              </a:rPr>
              <a:t>期末考试（闭卷） </a:t>
            </a:r>
            <a:r>
              <a:rPr lang="en-US" altLang="zh-CN" sz="3200" b="1" dirty="0">
                <a:solidFill>
                  <a:srgbClr val="FFFF00"/>
                </a:solidFill>
              </a:rPr>
              <a:t>60%</a:t>
            </a:r>
          </a:p>
          <a:p>
            <a:pPr lvl="3">
              <a:buFont typeface="Wingdings" pitchFamily="2" charset="2"/>
              <a:buChar char="p"/>
            </a:pPr>
            <a:r>
              <a:rPr lang="zh-CN" altLang="en-US" sz="2500" b="1" dirty="0">
                <a:solidFill>
                  <a:srgbClr val="FFFF00"/>
                </a:solidFill>
              </a:rPr>
              <a:t>名词解释</a:t>
            </a:r>
            <a:endParaRPr lang="en-US" altLang="zh-CN" sz="2500" b="1" dirty="0">
              <a:solidFill>
                <a:srgbClr val="FFFF00"/>
              </a:solidFill>
            </a:endParaRPr>
          </a:p>
          <a:p>
            <a:pPr lvl="3">
              <a:buFont typeface="Wingdings" pitchFamily="2" charset="2"/>
              <a:buChar char="p"/>
            </a:pPr>
            <a:r>
              <a:rPr lang="zh-CN" altLang="en-US" sz="2500" b="1" dirty="0">
                <a:solidFill>
                  <a:srgbClr val="FFFF00"/>
                </a:solidFill>
              </a:rPr>
              <a:t>判断题</a:t>
            </a:r>
            <a:endParaRPr lang="en-US" altLang="zh-CN" sz="2500" b="1" dirty="0">
              <a:solidFill>
                <a:srgbClr val="FFFF00"/>
              </a:solidFill>
            </a:endParaRPr>
          </a:p>
          <a:p>
            <a:pPr lvl="3">
              <a:buFont typeface="Wingdings" pitchFamily="2" charset="2"/>
              <a:buChar char="p"/>
            </a:pPr>
            <a:r>
              <a:rPr lang="zh-CN" altLang="en-US" sz="2500" b="1" dirty="0">
                <a:solidFill>
                  <a:srgbClr val="FFFF00"/>
                </a:solidFill>
              </a:rPr>
              <a:t>简答题</a:t>
            </a:r>
            <a:endParaRPr lang="en-US" altLang="zh-CN" sz="2500" b="1" dirty="0">
              <a:solidFill>
                <a:srgbClr val="FFFF00"/>
              </a:solidFill>
            </a:endParaRPr>
          </a:p>
          <a:p>
            <a:pPr>
              <a:buFont typeface="Arial" pitchFamily="34" charset="0"/>
              <a:buChar char="•"/>
            </a:pPr>
            <a:endParaRPr lang="en-US" altLang="zh-CN" dirty="0"/>
          </a:p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81213" y="590550"/>
            <a:ext cx="8029575" cy="567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293415364"/>
      </p:ext>
    </p:extLst>
  </p:cSld>
  <p:clrMapOvr>
    <a:masterClrMapping/>
  </p:clrMapOvr>
  <p:transition advTm="11749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80315" y="508068"/>
            <a:ext cx="8564451" cy="607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1574"/>
      </p:ext>
    </p:extLst>
  </p:cSld>
  <p:clrMapOvr>
    <a:masterClrMapping/>
  </p:clrMapOvr>
  <p:transition advTm="47238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12890" y="280910"/>
            <a:ext cx="9002333" cy="646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409486"/>
      </p:ext>
    </p:extLst>
  </p:cSld>
  <p:clrMapOvr>
    <a:masterClrMapping/>
  </p:clrMapOvr>
  <p:transition advTm="12138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48869" y="515155"/>
            <a:ext cx="8054229" cy="610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630569"/>
      </p:ext>
    </p:extLst>
  </p:cSld>
  <p:clrMapOvr>
    <a:masterClrMapping/>
  </p:clrMapOvr>
  <p:transition advTm="181018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11895" y="570963"/>
            <a:ext cx="8401051" cy="613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265110"/>
      </p:ext>
    </p:extLst>
  </p:cSld>
  <p:clrMapOvr>
    <a:masterClrMapping/>
  </p:clrMapOvr>
  <p:transition advTm="118580"/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239</Words>
  <Application>Microsoft Office PowerPoint</Application>
  <PresentationFormat>宽屏</PresentationFormat>
  <Paragraphs>35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4" baseType="lpstr">
      <vt:lpstr>华文隶书</vt:lpstr>
      <vt:lpstr>Arial</vt:lpstr>
      <vt:lpstr>Calibri</vt:lpstr>
      <vt:lpstr>Calibri Light</vt:lpstr>
      <vt:lpstr>Wingdings</vt:lpstr>
      <vt:lpstr>Office 主题</vt:lpstr>
      <vt:lpstr>资本运营</vt:lpstr>
      <vt:lpstr>第一章　资本与资本市场 第二章　企业与资本运营 第三章　企业改制与重组 第四章　股票的发行与上市 第五章　企业并购 第六章　剥离与分立 第七章　风险投资概述 第八章　风险投资的运作 第九章　公司治理概论 第十章　内部治理结构 第十一章　外部治理机制 第十二章　经营者的激励与约束</vt:lpstr>
      <vt:lpstr>公司金融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独角兽排名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Personal Co.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gary.guo</dc:creator>
  <cp:lastModifiedBy>Administrator</cp:lastModifiedBy>
  <cp:revision>63</cp:revision>
  <cp:lastPrinted>2018-03-03T20:10:09Z</cp:lastPrinted>
  <dcterms:created xsi:type="dcterms:W3CDTF">2018-03-03T19:05:30Z</dcterms:created>
  <dcterms:modified xsi:type="dcterms:W3CDTF">2023-02-20T00:44:16Z</dcterms:modified>
</cp:coreProperties>
</file>

<file path=docProps/thumbnail.jpeg>
</file>